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53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54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0" y="685800"/>
            <a:ext cx="8537040" cy="211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0" y="3047040"/>
            <a:ext cx="853704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4374720" y="114300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4374720" y="3047040"/>
            <a:ext cx="416592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288648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5772960" y="114300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 type="body"/>
          </p:nvPr>
        </p:nvSpPr>
        <p:spPr>
          <a:xfrm>
            <a:off x="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02" name="PlaceHolder 6"/>
          <p:cNvSpPr>
            <a:spLocks noGrp="1"/>
          </p:cNvSpPr>
          <p:nvPr>
            <p:ph type="body"/>
          </p:nvPr>
        </p:nvSpPr>
        <p:spPr>
          <a:xfrm>
            <a:off x="288648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403" name="PlaceHolder 7"/>
          <p:cNvSpPr>
            <a:spLocks noGrp="1"/>
          </p:cNvSpPr>
          <p:nvPr>
            <p:ph type="body"/>
          </p:nvPr>
        </p:nvSpPr>
        <p:spPr>
          <a:xfrm>
            <a:off x="5772960" y="3047040"/>
            <a:ext cx="2748600" cy="173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48B72428-7F51-464E-99E6-C0EC99ED5732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2400" spc="-1" strike="noStrike">
                <a:solidFill>
                  <a:srgbClr val="000000"/>
                </a:solidFill>
                <a:latin typeface="Lucida Grande CY"/>
              </a:rPr>
              <a:t>Click to edit the title text format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13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5d8ea6"/>
                </a:solidFill>
                <a:latin typeface="Lucida Sans"/>
              </a:rPr>
              <a:t>Click to edit the outline text format</a:t>
            </a:r>
            <a:endParaRPr b="0" lang="de-DE" sz="13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300" spc="-1" strike="noStrike">
                <a:solidFill>
                  <a:srgbClr val="ffffff"/>
                </a:solidFill>
                <a:latin typeface="Lucida Sans"/>
              </a:rPr>
              <a:t>Second Outline Level</a:t>
            </a:r>
            <a:endParaRPr b="0" lang="de-DE" sz="13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ffffff"/>
                </a:solidFill>
                <a:latin typeface="Lucida Sans"/>
              </a:rPr>
              <a:t>Third Outline Level</a:t>
            </a:r>
            <a:endParaRPr b="0" lang="de-DE" sz="13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300" spc="-1" strike="noStrike">
                <a:solidFill>
                  <a:srgbClr val="ffffff"/>
                </a:solidFill>
                <a:latin typeface="Lucida Sans"/>
              </a:rPr>
              <a:t>Fourth Outline Level</a:t>
            </a:r>
            <a:endParaRPr b="0" lang="de-DE" sz="13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fffff"/>
                </a:solidFill>
                <a:latin typeface="Lucida Sans"/>
              </a:rPr>
              <a:t>Fifth Outline Level</a:t>
            </a:r>
            <a:endParaRPr b="0" lang="de-DE" sz="2000" spc="-1" strike="noStrike">
              <a:solidFill>
                <a:srgbClr val="ffffff"/>
              </a:solidFill>
              <a:latin typeface="Lucida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fffff"/>
                </a:solidFill>
                <a:latin typeface="Lucida Sans"/>
              </a:rPr>
              <a:t>Sixth Outline Level</a:t>
            </a:r>
            <a:endParaRPr b="0" lang="de-DE" sz="2000" spc="-1" strike="noStrike">
              <a:solidFill>
                <a:srgbClr val="ffffff"/>
              </a:solidFill>
              <a:latin typeface="Lucida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fffff"/>
                </a:solidFill>
                <a:latin typeface="Lucida Sans"/>
              </a:rPr>
              <a:t>Seventh Outline Level</a:t>
            </a:r>
            <a:endParaRPr b="0" lang="de-DE" sz="2000" spc="-1" strike="noStrike">
              <a:solidFill>
                <a:srgbClr val="ffffff"/>
              </a:solidFill>
              <a:latin typeface="Lucid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56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E6F2D38D-8461-4F65-8A5B-867A8F1E605A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64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25.01.2019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5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6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PlaceHolder 1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Dritte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Vierte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Fünfte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468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506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F9D8A349-2444-4B0B-8697-541682B8F553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14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25.01.2019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15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16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PlaceHolder 1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Dritte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Vierte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Fünfte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518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51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78648674-BB44-4CC2-A668-64E1560C1FD9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9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25.01.2019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60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61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PlaceHolder 1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Dritte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Vierte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Fünfte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63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01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0F0977A3-58A9-4177-AE21-A2D35C2ED973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09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0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1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PlaceHolder 12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5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Dritte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lnSpc>
                <a:spcPct val="15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Vierte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Fünfte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113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6054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51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AC23E53E-E785-4B59-92F5-6CF5792A9ECF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61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2"/>
          <p:cNvSpPr/>
          <p:nvPr/>
        </p:nvSpPr>
        <p:spPr>
          <a:xfrm>
            <a:off x="0" y="685800"/>
            <a:ext cx="9143640" cy="6170400"/>
          </a:xfrm>
          <a:prstGeom prst="rect">
            <a:avLst/>
          </a:prstGeom>
          <a:solidFill>
            <a:srgbClr val="0068b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13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5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Dritte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lnSpc>
                <a:spcPct val="15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Vierte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Fünfte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164" name="PlaceHolder 14"/>
          <p:cNvSpPr>
            <a:spLocks noGrp="1"/>
          </p:cNvSpPr>
          <p:nvPr>
            <p:ph type="title"/>
          </p:nvPr>
        </p:nvSpPr>
        <p:spPr>
          <a:xfrm>
            <a:off x="0" y="685800"/>
            <a:ext cx="86054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ffffff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02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AFC5D1E5-E04B-4C08-9AEF-A2848492BBA5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11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12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2"/>
          <p:cNvSpPr/>
          <p:nvPr/>
        </p:nvSpPr>
        <p:spPr>
          <a:xfrm>
            <a:off x="0" y="685800"/>
            <a:ext cx="9143640" cy="6170400"/>
          </a:xfrm>
          <a:prstGeom prst="rect">
            <a:avLst/>
          </a:prstGeom>
          <a:solidFill>
            <a:srgbClr val="0068b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PlaceHolder 13"/>
          <p:cNvSpPr>
            <a:spLocks noGrp="1"/>
          </p:cNvSpPr>
          <p:nvPr>
            <p:ph type="body"/>
          </p:nvPr>
        </p:nvSpPr>
        <p:spPr>
          <a:xfrm>
            <a:off x="0" y="1143000"/>
            <a:ext cx="8537040" cy="36446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Dritte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Vierte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Fünfte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215" name="PlaceHolder 14"/>
          <p:cNvSpPr>
            <a:spLocks noGrp="1"/>
          </p:cNvSpPr>
          <p:nvPr>
            <p:ph type="title"/>
          </p:nvPr>
        </p:nvSpPr>
        <p:spPr>
          <a:xfrm>
            <a:off x="0" y="685800"/>
            <a:ext cx="86054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ffffff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53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B10EC899-A898-461F-82E3-869BA05A6B0E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61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2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3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PlaceHolder 12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265" name="PlaceHolder 13"/>
          <p:cNvSpPr>
            <a:spLocks noGrp="1"/>
          </p:cNvSpPr>
          <p:nvPr>
            <p:ph type="body"/>
          </p:nvPr>
        </p:nvSpPr>
        <p:spPr>
          <a:xfrm>
            <a:off x="604800" y="1143000"/>
            <a:ext cx="7932240" cy="4647960"/>
          </a:xfrm>
          <a:prstGeom prst="rect">
            <a:avLst/>
          </a:prstGeom>
        </p:spPr>
        <p:txBody>
          <a:bodyPr lIns="90000" rIns="90000" tIns="45000" bIns="45000" anchor="ctr">
            <a:norm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ffffff"/>
                </a:solidFill>
                <a:latin typeface="Lucida Sans Unicode"/>
                <a:ea typeface="ヒラギノ角ゴ Pro W3"/>
              </a:rPr>
              <a:t>Tabellentext</a:t>
            </a:r>
            <a:endParaRPr b="0" lang="de-DE" sz="12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303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D688BA0D-B33B-458A-8B45-DB272165B8A8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11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3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PlaceHolder 12"/>
          <p:cNvSpPr>
            <a:spLocks noGrp="1"/>
          </p:cNvSpPr>
          <p:nvPr>
            <p:ph type="body"/>
          </p:nvPr>
        </p:nvSpPr>
        <p:spPr>
          <a:xfrm>
            <a:off x="0" y="2514600"/>
            <a:ext cx="8537040" cy="32000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315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16" name="PlaceHolder 14"/>
          <p:cNvSpPr>
            <a:spLocks noGrp="1"/>
          </p:cNvSpPr>
          <p:nvPr>
            <p:ph type="body"/>
          </p:nvPr>
        </p:nvSpPr>
        <p:spPr>
          <a:xfrm>
            <a:off x="0" y="1143000"/>
            <a:ext cx="9143640" cy="13712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Bild durch Klicken auf Symbol hinzufügen</a:t>
            </a:r>
            <a:endParaRPr b="0" lang="de-DE" sz="24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354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7C44E1C7-F5AD-4D43-A282-468356C80A10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62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63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64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PlaceHolder 12"/>
          <p:cNvSpPr>
            <a:spLocks noGrp="1"/>
          </p:cNvSpPr>
          <p:nvPr>
            <p:ph type="body"/>
          </p:nvPr>
        </p:nvSpPr>
        <p:spPr>
          <a:xfrm>
            <a:off x="0" y="4343400"/>
            <a:ext cx="8537040" cy="13712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366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367" name="PlaceHolder 14"/>
          <p:cNvSpPr>
            <a:spLocks noGrp="1"/>
          </p:cNvSpPr>
          <p:nvPr>
            <p:ph type="body"/>
          </p:nvPr>
        </p:nvSpPr>
        <p:spPr>
          <a:xfrm>
            <a:off x="0" y="1143000"/>
            <a:ext cx="9143640" cy="32000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Bild durch Klicken auf Symbol hinzufügen</a:t>
            </a:r>
            <a:endParaRPr b="0" lang="de-DE" sz="24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Bild 19" descr=""/>
          <p:cNvPicPr/>
          <p:nvPr/>
        </p:nvPicPr>
        <p:blipFill>
          <a:blip r:embed="rId2"/>
          <a:stretch/>
        </p:blipFill>
        <p:spPr>
          <a:xfrm>
            <a:off x="0" y="144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05" name="Line 1"/>
          <p:cNvSpPr/>
          <p:nvPr/>
        </p:nvSpPr>
        <p:spPr>
          <a:xfrm>
            <a:off x="-990360" y="43448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Line 2"/>
          <p:cNvSpPr/>
          <p:nvPr/>
        </p:nvSpPr>
        <p:spPr>
          <a:xfrm>
            <a:off x="-990360" y="16016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3"/>
          <p:cNvSpPr/>
          <p:nvPr/>
        </p:nvSpPr>
        <p:spPr>
          <a:xfrm>
            <a:off x="-990360" y="342900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4"/>
          <p:cNvSpPr/>
          <p:nvPr/>
        </p:nvSpPr>
        <p:spPr>
          <a:xfrm>
            <a:off x="-990360" y="4798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5"/>
          <p:cNvSpPr/>
          <p:nvPr/>
        </p:nvSpPr>
        <p:spPr>
          <a:xfrm>
            <a:off x="-990360" y="2512800"/>
            <a:ext cx="11220120" cy="180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6"/>
          <p:cNvSpPr/>
          <p:nvPr/>
        </p:nvSpPr>
        <p:spPr>
          <a:xfrm>
            <a:off x="-990360" y="11444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7"/>
          <p:cNvSpPr/>
          <p:nvPr/>
        </p:nvSpPr>
        <p:spPr>
          <a:xfrm>
            <a:off x="-990360" y="687240"/>
            <a:ext cx="11220120" cy="14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8"/>
          <p:cNvSpPr/>
          <p:nvPr/>
        </p:nvSpPr>
        <p:spPr>
          <a:xfrm>
            <a:off x="8537400" y="0"/>
            <a:ext cx="45360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089123FF-515A-4278-82F6-2EA09E696821}" type="slidenum"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7623000" y="0"/>
            <a:ext cx="91404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00.00.2009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5715000" y="0"/>
            <a:ext cx="2018880" cy="17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50760" bIns="0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OVGU Präsentation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5" name="Line 11"/>
          <p:cNvSpPr/>
          <p:nvPr/>
        </p:nvSpPr>
        <p:spPr>
          <a:xfrm>
            <a:off x="8537400" y="0"/>
            <a:ext cx="360" cy="152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12"/>
          <p:cNvSpPr>
            <a:spLocks noGrp="1"/>
          </p:cNvSpPr>
          <p:nvPr>
            <p:ph type="body"/>
          </p:nvPr>
        </p:nvSpPr>
        <p:spPr>
          <a:xfrm>
            <a:off x="0" y="4343400"/>
            <a:ext cx="8537040" cy="1371240"/>
          </a:xfrm>
          <a:prstGeom prst="rect">
            <a:avLst/>
          </a:prstGeom>
        </p:spPr>
        <p:txBody>
          <a:bodyPr lIns="254160" rIns="90000" tIns="45000" bIns="4500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Textmasterformat bearbeiten</a:t>
            </a:r>
            <a:endParaRPr b="0" lang="de-DE" sz="1800" spc="-1" strike="noStrike">
              <a:solidFill>
                <a:srgbClr val="5d8ea6"/>
              </a:solidFill>
              <a:latin typeface="Lucida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Zweite Ebene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417" name="PlaceHolder 13"/>
          <p:cNvSpPr>
            <a:spLocks noGrp="1"/>
          </p:cNvSpPr>
          <p:nvPr>
            <p:ph type="title"/>
          </p:nvPr>
        </p:nvSpPr>
        <p:spPr>
          <a:xfrm>
            <a:off x="0" y="685800"/>
            <a:ext cx="8537040" cy="456840"/>
          </a:xfrm>
          <a:prstGeom prst="rect">
            <a:avLst/>
          </a:prstGeom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Titelmasterformat durch Klicken bearbeiten</a:t>
            </a:r>
            <a:endParaRPr b="0" lang="de-DE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sp>
        <p:nvSpPr>
          <p:cNvPr id="418" name="PlaceHolder 14"/>
          <p:cNvSpPr>
            <a:spLocks noGrp="1"/>
          </p:cNvSpPr>
          <p:nvPr>
            <p:ph type="body"/>
          </p:nvPr>
        </p:nvSpPr>
        <p:spPr>
          <a:xfrm>
            <a:off x="604800" y="1143000"/>
            <a:ext cx="4800240" cy="32000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Bild durch Klicken auf Symbol hinzufügen</a:t>
            </a:r>
            <a:endParaRPr b="0" lang="de-DE" sz="2400" spc="-1" strike="noStrike">
              <a:solidFill>
                <a:srgbClr val="5d8ea6"/>
              </a:solidFill>
              <a:latin typeface="Lucid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Bild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556" name="CustomShape 1"/>
          <p:cNvSpPr/>
          <p:nvPr/>
        </p:nvSpPr>
        <p:spPr>
          <a:xfrm>
            <a:off x="536400" y="2502000"/>
            <a:ext cx="800064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5076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Analyzing Trajectory Data to Understand the Effects of Video Games on Human Short- and Long-Term Memory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Folienlayout mit Lucida Sans Unicode, 18p weiss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Ein 1zeiliger Zeilenabstand für einzeilige, kurze Anstriche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Durch Zeilenabstand können Hervorhebungen realisiert werden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Versuchen Ihren Text so kurz zu formulieren, dass Sie mit einer Textzeile auskommen, gelingt es nicht, bricht der Text automatisch um und zieht die folgende Zeile ein.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Experiment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Folienlayout mit Lucida Sans Unicode, 18p weiss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Ein 1zeiliger Zeilenabstand für einzeilige, kurze Anstriche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Durch Zeilenabstand können Hervorhebungen realisiert werden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Versuchen Ihren Text so kurz zu formulieren, dass Sie mit einer Textzeile auskommen, gelingt es nicht, bricht der Text automatisch um und zieht die folgende Zeile ein.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Dataset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Extraction of trajectory descriptors / features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Impact of ADHD (type)  on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lvl="9" marL="432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memory, features and NV scores</a:t>
            </a:r>
            <a:endParaRPr b="0" lang="de-DE" sz="1800" spc="-1" strike="noStrike">
              <a:solidFill>
                <a:srgbClr val="ffffff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Impact of worlds novelt on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Prediction of ADHD using trajectory features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Interactive data visualization and analysis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- Scatterplot matix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- Regression fitting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- Clustering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Goals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endParaRPr b="0" lang="en-US" sz="13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endParaRPr b="0" lang="en-US" sz="13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Data sort out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Retrieving room geometry from worlds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Conversion from trajectory to room based graph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Construction of features (entries/time per room, sinuosity, ...)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 Shiny app using various packages (DT, plotly, trajr, data.table)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Data analysis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Refinement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Concept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0" y="1080000"/>
            <a:ext cx="8537040" cy="317736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endParaRPr b="0" lang="en-US" sz="13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Room representation depends highly on world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Few packages for trajectory analysis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Few persons in distinct groups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Insufficient data for meaningful clustering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Problems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1"/>
          <a:stretch/>
        </p:blipFill>
        <p:spPr>
          <a:xfrm>
            <a:off x="648360" y="3438000"/>
            <a:ext cx="503964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None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Interactive 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Durch Zeilenabstand können Hervorhebungen realisiert werden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Versuchen Ihren Text so kurz zu formulieren, dass Sie mit einer Textzeile auskommen, gelingt es nicht, bricht der Text automatisch um und zieht die folgende Zeile ein.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Results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Refinement of features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Refinement of conversion from trajectory to room based graph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Clustering using the whole NV score set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Clustering on the refined features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71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Future Work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0" y="1142640"/>
            <a:ext cx="8537040" cy="3644640"/>
          </a:xfrm>
          <a:prstGeom prst="rect">
            <a:avLst/>
          </a:prstGeom>
          <a:noFill/>
          <a:ln w="12600">
            <a:noFill/>
          </a:ln>
        </p:spPr>
        <p:txBody>
          <a:bodyPr lIns="254160" rIns="90000" tIns="45000" bIns="45000" anchor="ctr">
            <a:noAutofit/>
          </a:bodyPr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Folienlayout mit Lucida Sans Unicode, 18p weiss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Ein 1zeiliger Zeilenabstand für einzeilige, kurze Anstriche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Durch Zeilenabstand können Hervorhebungen realisiert werden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 marL="579240" indent="-228240">
              <a:lnSpc>
                <a:spcPct val="100000"/>
              </a:lnSpc>
              <a:buClr>
                <a:srgbClr val="000000"/>
              </a:buClr>
              <a:buSzPct val="15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Versuchen Ihren Text so kurz zu formulieren, dass Sie mit einer Textzeile auskommen, gelingt es nicht, bricht der Text automatisch um und zieht die folgende Zeile ein.</a:t>
            </a: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5d8ea6"/>
              </a:solidFill>
              <a:latin typeface="Lucida Sans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0" y="685800"/>
            <a:ext cx="8537040" cy="45684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50760" bIns="45000" anchor="ctr">
            <a:noAutofit/>
          </a:bodyPr>
          <a:p>
            <a:pPr marL="533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Lucida Sans Unicode"/>
                <a:ea typeface="ヒラギノ角ゴ Pro W3"/>
              </a:rPr>
              <a:t>The End</a:t>
            </a:r>
            <a:endParaRPr b="0" lang="en-US" sz="2400" spc="-1" strike="noStrike">
              <a:solidFill>
                <a:srgbClr val="000000"/>
              </a:solidFill>
              <a:latin typeface="Lucida Grande CY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LibreOffice/6.1.4.2$Linux_X86_64 LibreOffice_project/edc26d7faf41e406360d34efe1e39fe03035f7b0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2019-01-23T11:13:17Z</dcterms:created>
  <dc:creator/>
  <dc:description/>
  <dc:language>de-DE</dc:language>
  <cp:lastModifiedBy/>
  <cp:lastPrinted>2009-04-03T10:08:54Z</cp:lastPrinted>
  <dcterms:modified xsi:type="dcterms:W3CDTF">2019-01-23T12:22:57Z</dcterms:modified>
  <cp:revision>4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